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15"/>
  </p:notesMasterIdLst>
  <p:handoutMasterIdLst>
    <p:handoutMasterId r:id="rId16"/>
  </p:handoutMasterIdLst>
  <p:sldIdLst>
    <p:sldId id="256" r:id="rId5"/>
    <p:sldId id="379" r:id="rId6"/>
    <p:sldId id="419" r:id="rId7"/>
    <p:sldId id="337" r:id="rId8"/>
    <p:sldId id="358" r:id="rId9"/>
    <p:sldId id="360" r:id="rId10"/>
    <p:sldId id="424" r:id="rId11"/>
    <p:sldId id="314" r:id="rId12"/>
    <p:sldId id="313" r:id="rId13"/>
    <p:sldId id="274" r:id="rId14"/>
  </p:sldIdLst>
  <p:sldSz cx="9144000" cy="6858000" type="screen4x3"/>
  <p:notesSz cx="9996488" cy="6864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8FAA32"/>
    <a:srgbClr val="76B531"/>
    <a:srgbClr val="8EC83E"/>
    <a:srgbClr val="97BE0D"/>
    <a:srgbClr val="A4C139"/>
    <a:srgbClr val="9AB535"/>
    <a:srgbClr val="A1BE38"/>
    <a:srgbClr val="7BB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Stijl, licht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jl, licht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83808" autoAdjust="0"/>
  </p:normalViewPr>
  <p:slideViewPr>
    <p:cSldViewPr>
      <p:cViewPr varScale="1">
        <p:scale>
          <a:sx n="73" d="100"/>
          <a:sy n="73" d="100"/>
        </p:scale>
        <p:origin x="17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1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D53D48D-6CDE-424D-92FA-58107FA4187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0373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4350"/>
            <a:ext cx="3433762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9649" y="3260566"/>
            <a:ext cx="7997190" cy="3088958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357C7E2-668F-4C86-9037-86EF8C098E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1463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412"/>
            <a:endParaRPr lang="nl-NL" sz="130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0615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6017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5940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3589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0885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1059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10594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81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30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10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47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30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4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70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1-9-2020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48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1-9-2020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1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1-9-2020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8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89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29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189-9521-40DA-95B7-3886042B25D8}" type="datetimeFigureOut">
              <a:rPr lang="nl-NL" smtClean="0"/>
              <a:pPr/>
              <a:t>1-9-2020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65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691680" y="-8679"/>
            <a:ext cx="3217538" cy="5904656"/>
          </a:xfrm>
          <a:prstGeom prst="rect">
            <a:avLst/>
          </a:prstGeom>
          <a:solidFill>
            <a:srgbClr val="97B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3921716"/>
            <a:ext cx="3217538" cy="1163468"/>
          </a:xfrm>
        </p:spPr>
        <p:txBody>
          <a:bodyPr>
            <a:noAutofit/>
          </a:bodyPr>
          <a:lstStyle/>
          <a:p>
            <a:pPr algn="l"/>
            <a:r>
              <a:rPr lang="nl-NL" sz="2800" b="1" dirty="0" smtClean="0">
                <a:solidFill>
                  <a:schemeClr val="bg1"/>
                </a:solidFill>
              </a:rPr>
              <a:t>KV13</a:t>
            </a:r>
            <a:br>
              <a:rPr lang="nl-NL" sz="2800" b="1" dirty="0" smtClean="0">
                <a:solidFill>
                  <a:schemeClr val="bg1"/>
                </a:solidFill>
              </a:rPr>
            </a:br>
            <a:r>
              <a:rPr lang="nl-NL" sz="2800" b="1" dirty="0" smtClean="0">
                <a:solidFill>
                  <a:schemeClr val="bg1"/>
                </a:solidFill>
              </a:rPr>
              <a:t>Natuurlijk groen</a:t>
            </a:r>
            <a:endParaRPr lang="nl-NL" sz="20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1680" y="5085184"/>
            <a:ext cx="3217538" cy="792088"/>
          </a:xfrm>
        </p:spPr>
        <p:txBody>
          <a:bodyPr>
            <a:noAutofit/>
          </a:bodyPr>
          <a:lstStyle/>
          <a:p>
            <a:pPr algn="l"/>
            <a:r>
              <a:rPr lang="nl-NL" sz="2000" dirty="0" smtClean="0">
                <a:solidFill>
                  <a:schemeClr val="bg1"/>
                </a:solidFill>
              </a:rPr>
              <a:t>Les </a:t>
            </a:r>
            <a:r>
              <a:rPr lang="nl-NL" sz="2000" dirty="0">
                <a:solidFill>
                  <a:schemeClr val="bg1"/>
                </a:solidFill>
              </a:rPr>
              <a:t>3</a:t>
            </a:r>
            <a:endParaRPr lang="nl-NL" sz="2000" dirty="0" smtClean="0">
              <a:solidFill>
                <a:schemeClr val="bg1"/>
              </a:solidFill>
            </a:endParaRPr>
          </a:p>
          <a:p>
            <a:pPr algn="l"/>
            <a:r>
              <a:rPr lang="nl-NL" sz="2000" dirty="0" smtClean="0">
                <a:solidFill>
                  <a:schemeClr val="bg1"/>
                </a:solidFill>
              </a:rPr>
              <a:t>Het erf als woonplaats</a:t>
            </a:r>
            <a:endParaRPr lang="nl-NL" sz="2000" dirty="0">
              <a:solidFill>
                <a:schemeClr val="bg1"/>
              </a:solidFill>
            </a:endParaRPr>
          </a:p>
        </p:txBody>
      </p:sp>
      <p:pic>
        <p:nvPicPr>
          <p:cNvPr id="9" name="Afbeelding 8" descr="cid:image001.png@01D5CC81.603BD8C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093296"/>
            <a:ext cx="2295525" cy="63817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89" t="20843" r="67817" b="5094"/>
          <a:stretch/>
        </p:blipFill>
        <p:spPr>
          <a:xfrm>
            <a:off x="1" y="2439977"/>
            <a:ext cx="1619672" cy="34560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17" t="20843" r="17903" b="5094"/>
          <a:stretch/>
        </p:blipFill>
        <p:spPr>
          <a:xfrm>
            <a:off x="7452320" y="2439977"/>
            <a:ext cx="1691680" cy="345600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09" t="20843" r="36783" b="5094"/>
          <a:stretch/>
        </p:blipFill>
        <p:spPr>
          <a:xfrm>
            <a:off x="4981225" y="2439977"/>
            <a:ext cx="2399087" cy="34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5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 en toetsing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Planning in het kort:</a:t>
            </a:r>
            <a:endParaRPr lang="nl-NL" dirty="0"/>
          </a:p>
          <a:p>
            <a:pPr lvl="1"/>
            <a:endParaRPr lang="nl-NL" i="1" dirty="0">
              <a:solidFill>
                <a:srgbClr val="8FAA32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932658"/>
              </p:ext>
            </p:extLst>
          </p:nvPr>
        </p:nvGraphicFramePr>
        <p:xfrm>
          <a:off x="420728" y="2179274"/>
          <a:ext cx="8298142" cy="420624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899732">
                  <a:extLst>
                    <a:ext uri="{9D8B030D-6E8A-4147-A177-3AD203B41FA5}">
                      <a16:colId xmlns:a16="http://schemas.microsoft.com/office/drawing/2014/main" val="2439851063"/>
                    </a:ext>
                  </a:extLst>
                </a:gridCol>
                <a:gridCol w="7398410">
                  <a:extLst>
                    <a:ext uri="{9D8B030D-6E8A-4147-A177-3AD203B41FA5}">
                      <a16:colId xmlns:a16="http://schemas.microsoft.com/office/drawing/2014/main" val="28653798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Lesweek</a:t>
                      </a:r>
                      <a:endParaRPr lang="nl-NL" sz="1600" b="1">
                        <a:solidFill>
                          <a:srgbClr val="E5912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Verdeling van lesstof over de weken</a:t>
                      </a:r>
                      <a:endParaRPr lang="nl-NL" sz="1600" b="1">
                        <a:solidFill>
                          <a:srgbClr val="E5912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62010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1</a:t>
                      </a:r>
                      <a:endParaRPr lang="nl-NL" sz="1600" b="1" dirty="0">
                        <a:solidFill>
                          <a:srgbClr val="E5912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Introductie, theorie ‘Natuur en de groene </a:t>
                      </a:r>
                      <a:r>
                        <a:rPr lang="nl-NL" sz="1600" dirty="0" smtClean="0">
                          <a:effectLst/>
                        </a:rPr>
                        <a:t>sector’,</a:t>
                      </a:r>
                      <a:r>
                        <a:rPr lang="nl-NL" sz="1600" baseline="0" dirty="0" smtClean="0">
                          <a:effectLst/>
                        </a:rPr>
                        <a:t> </a:t>
                      </a:r>
                      <a:r>
                        <a:rPr lang="nl-NL" sz="1600" dirty="0" smtClean="0">
                          <a:effectLst/>
                        </a:rPr>
                        <a:t>stadssafari, introductie-tour in en rondom Schagen en natuurspeurtocht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60372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2</a:t>
                      </a:r>
                      <a:endParaRPr lang="nl-NL" sz="1600" b="1">
                        <a:solidFill>
                          <a:srgbClr val="E5912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Theorie ‘Het erf als woonplaats’, onderzoek naar </a:t>
                      </a:r>
                      <a:r>
                        <a:rPr lang="nl-NL" sz="1600" dirty="0" smtClean="0">
                          <a:effectLst/>
                        </a:rPr>
                        <a:t>zoogdieren, vogels,</a:t>
                      </a:r>
                      <a:r>
                        <a:rPr lang="nl-NL" sz="1600" baseline="0" dirty="0" smtClean="0">
                          <a:effectLst/>
                        </a:rPr>
                        <a:t> insecten en amfibieën</a:t>
                      </a:r>
                      <a:r>
                        <a:rPr lang="nl-NL" sz="1600" dirty="0" smtClean="0">
                          <a:effectLst/>
                        </a:rPr>
                        <a:t> </a:t>
                      </a:r>
                      <a:r>
                        <a:rPr lang="nl-NL" sz="1600" dirty="0">
                          <a:effectLst/>
                        </a:rPr>
                        <a:t>op het erf en een plan maken voor soortondersteuning en voorziening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4927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3</a:t>
                      </a:r>
                      <a:endParaRPr lang="nl-NL" sz="1600" b="1">
                        <a:solidFill>
                          <a:srgbClr val="E5912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Voorziening maken en plaatsen en onderzoeksplan maken om voorziening te volgen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93758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4</a:t>
                      </a:r>
                      <a:endParaRPr lang="nl-NL" sz="1600" b="1">
                        <a:solidFill>
                          <a:srgbClr val="E5912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Theorie ‘Flora en fauna’, monitoring en herbarium maken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31188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5</a:t>
                      </a:r>
                      <a:endParaRPr lang="nl-NL" sz="1600" b="1">
                        <a:solidFill>
                          <a:srgbClr val="E5912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Theorie ‘Flora en fauna’, monitoring, herbarium afronden en fietsexcursie rondom Schagen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96906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6</a:t>
                      </a:r>
                      <a:endParaRPr lang="nl-NL" sz="1600" b="1">
                        <a:solidFill>
                          <a:srgbClr val="E5912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Theorie ‘Natuurontwikkeling</a:t>
                      </a:r>
                      <a:r>
                        <a:rPr lang="nl-NL" sz="1600" dirty="0" smtClean="0">
                          <a:effectLst/>
                        </a:rPr>
                        <a:t>’, monitoring </a:t>
                      </a:r>
                      <a:r>
                        <a:rPr lang="nl-NL" sz="1600" dirty="0">
                          <a:effectLst/>
                        </a:rPr>
                        <a:t>en bijbehorende opdracht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49245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7</a:t>
                      </a:r>
                      <a:endParaRPr lang="nl-NL" sz="1600" b="1">
                        <a:solidFill>
                          <a:srgbClr val="E5912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Bezoek aan een natuurgebied, uitvoeren van landschapsonderhoud en onderzoek doen naar soorten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43236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8</a:t>
                      </a:r>
                      <a:endParaRPr lang="nl-NL" sz="1600" b="1">
                        <a:solidFill>
                          <a:srgbClr val="E5912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Praktijktoets </a:t>
                      </a:r>
                      <a:r>
                        <a:rPr lang="nl-NL" sz="160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nl-NL" sz="1600">
                          <a:effectLst/>
                        </a:rPr>
                        <a:t> voorbereiden en uitvoeren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8784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9</a:t>
                      </a:r>
                      <a:endParaRPr lang="nl-NL" sz="1600" b="1">
                        <a:solidFill>
                          <a:srgbClr val="E5912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Theorietoets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Praktijktoets </a:t>
                      </a:r>
                      <a:r>
                        <a:rPr lang="nl-NL" sz="1600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nl-NL" sz="1600" dirty="0">
                          <a:effectLst/>
                        </a:rPr>
                        <a:t> afronden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574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9052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 en toetsing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Planning in het kort:</a:t>
            </a:r>
            <a:endParaRPr lang="nl-NL" dirty="0"/>
          </a:p>
          <a:p>
            <a:pPr lvl="1"/>
            <a:endParaRPr lang="nl-NL" i="1" dirty="0">
              <a:solidFill>
                <a:srgbClr val="8FAA32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727106"/>
              </p:ext>
            </p:extLst>
          </p:nvPr>
        </p:nvGraphicFramePr>
        <p:xfrm>
          <a:off x="420728" y="2179274"/>
          <a:ext cx="8298142" cy="4206240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899732">
                  <a:extLst>
                    <a:ext uri="{9D8B030D-6E8A-4147-A177-3AD203B41FA5}">
                      <a16:colId xmlns:a16="http://schemas.microsoft.com/office/drawing/2014/main" val="2439851063"/>
                    </a:ext>
                  </a:extLst>
                </a:gridCol>
                <a:gridCol w="7398410">
                  <a:extLst>
                    <a:ext uri="{9D8B030D-6E8A-4147-A177-3AD203B41FA5}">
                      <a16:colId xmlns:a16="http://schemas.microsoft.com/office/drawing/2014/main" val="28653798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Lesweek</a:t>
                      </a:r>
                      <a:endParaRPr lang="nl-NL" sz="1600" b="1">
                        <a:solidFill>
                          <a:srgbClr val="E5912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Verdeling van lesstof over de weken</a:t>
                      </a:r>
                      <a:endParaRPr lang="nl-NL" sz="1600" b="1">
                        <a:solidFill>
                          <a:srgbClr val="E5912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62010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1</a:t>
                      </a:r>
                      <a:endParaRPr lang="nl-NL" sz="1600" b="1" dirty="0">
                        <a:solidFill>
                          <a:srgbClr val="E5912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Introductie, theorie ‘Natuur en de groene </a:t>
                      </a:r>
                      <a:r>
                        <a:rPr lang="nl-NL" sz="1600" dirty="0" smtClean="0">
                          <a:effectLst/>
                        </a:rPr>
                        <a:t>sector’,</a:t>
                      </a:r>
                      <a:r>
                        <a:rPr lang="nl-NL" sz="1600" baseline="0" dirty="0" smtClean="0">
                          <a:effectLst/>
                        </a:rPr>
                        <a:t> </a:t>
                      </a:r>
                      <a:r>
                        <a:rPr lang="nl-NL" sz="1600" dirty="0" smtClean="0">
                          <a:effectLst/>
                        </a:rPr>
                        <a:t>stadssafari, introductie-tour in en rondom Schagen en natuurspeurtocht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60372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2</a:t>
                      </a:r>
                      <a:endParaRPr lang="nl-NL" sz="1600" b="1" dirty="0">
                        <a:solidFill>
                          <a:srgbClr val="E5912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Theorie ‘Het erf als woonplaats’, onderzoek naar </a:t>
                      </a:r>
                      <a:r>
                        <a:rPr lang="nl-NL" sz="1600" dirty="0" smtClean="0">
                          <a:effectLst/>
                        </a:rPr>
                        <a:t>zoogdieren, vogels,</a:t>
                      </a:r>
                      <a:r>
                        <a:rPr lang="nl-NL" sz="1600" baseline="0" dirty="0" smtClean="0">
                          <a:effectLst/>
                        </a:rPr>
                        <a:t> insecten en amfibieën</a:t>
                      </a:r>
                      <a:r>
                        <a:rPr lang="nl-NL" sz="1600" dirty="0" smtClean="0">
                          <a:effectLst/>
                        </a:rPr>
                        <a:t> </a:t>
                      </a:r>
                      <a:r>
                        <a:rPr lang="nl-NL" sz="1600" dirty="0">
                          <a:effectLst/>
                        </a:rPr>
                        <a:t>op het erf en een plan maken voor soortondersteuning en voorziening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4927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3</a:t>
                      </a:r>
                      <a:endParaRPr lang="nl-NL" sz="1600" b="1" dirty="0">
                        <a:solidFill>
                          <a:srgbClr val="E5912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6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Voorziening maken en plaatsen en onderzoeksplan maken om voorziening te volgen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6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3758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4</a:t>
                      </a:r>
                      <a:endParaRPr lang="nl-NL" sz="1600" b="1">
                        <a:solidFill>
                          <a:srgbClr val="E5912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Theorie ‘Flora en fauna’, monitoring en herbarium maken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31188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5</a:t>
                      </a:r>
                      <a:endParaRPr lang="nl-NL" sz="1600" b="1">
                        <a:solidFill>
                          <a:srgbClr val="E5912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Theorie ‘Flora en fauna’, monitoring, herbarium afronden en fietsexcursie rondom Schagen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96906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6</a:t>
                      </a:r>
                      <a:endParaRPr lang="nl-NL" sz="1600" b="1">
                        <a:solidFill>
                          <a:srgbClr val="E5912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Theorie ‘Natuurontwikkeling</a:t>
                      </a:r>
                      <a:r>
                        <a:rPr lang="nl-NL" sz="1600" dirty="0" smtClean="0">
                          <a:effectLst/>
                        </a:rPr>
                        <a:t>’, monitoring </a:t>
                      </a:r>
                      <a:r>
                        <a:rPr lang="nl-NL" sz="1600" dirty="0">
                          <a:effectLst/>
                        </a:rPr>
                        <a:t>en bijbehorende opdracht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49245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7</a:t>
                      </a:r>
                      <a:endParaRPr lang="nl-NL" sz="1600" b="1">
                        <a:solidFill>
                          <a:srgbClr val="E5912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Bezoek aan een natuurgebied, uitvoeren van landschapsonderhoud en onderzoek doen naar soorten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43236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8</a:t>
                      </a:r>
                      <a:endParaRPr lang="nl-NL" sz="1600" b="1">
                        <a:solidFill>
                          <a:srgbClr val="E5912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Praktijktoets </a:t>
                      </a:r>
                      <a:r>
                        <a:rPr lang="nl-NL" sz="160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nl-NL" sz="1600">
                          <a:effectLst/>
                        </a:rPr>
                        <a:t> voorbereiden en uitvoeren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8784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9</a:t>
                      </a:r>
                      <a:endParaRPr lang="nl-NL" sz="1600" b="1">
                        <a:solidFill>
                          <a:srgbClr val="E5912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Theorietoets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Praktijktoets </a:t>
                      </a:r>
                      <a:r>
                        <a:rPr lang="nl-NL" sz="1600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nl-NL" sz="1600" dirty="0">
                          <a:effectLst/>
                        </a:rPr>
                        <a:t> afronden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574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4561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Deze les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i="1" dirty="0" smtClean="0">
                <a:solidFill>
                  <a:srgbClr val="8FAA32"/>
                </a:solidFill>
              </a:rPr>
              <a:t>Theorie en praktijk vandaag:</a:t>
            </a:r>
          </a:p>
          <a:p>
            <a:pPr lvl="3"/>
            <a:endParaRPr lang="nl-NL" dirty="0" smtClean="0"/>
          </a:p>
          <a:p>
            <a:pPr lvl="1"/>
            <a:r>
              <a:rPr lang="nl-NL" dirty="0" smtClean="0"/>
              <a:t>Het erf als woonplaats</a:t>
            </a:r>
          </a:p>
          <a:p>
            <a:pPr lvl="2"/>
            <a:r>
              <a:rPr lang="nl-NL" i="1" dirty="0" smtClean="0"/>
              <a:t>Vorige les behandeld</a:t>
            </a:r>
            <a:endParaRPr lang="nl-NL" i="1" dirty="0" smtClean="0"/>
          </a:p>
          <a:p>
            <a:pPr lvl="3"/>
            <a:endParaRPr lang="nl-NL" dirty="0"/>
          </a:p>
          <a:p>
            <a:pPr lvl="1"/>
            <a:r>
              <a:rPr lang="nl-NL" dirty="0" smtClean="0"/>
              <a:t>1 </a:t>
            </a:r>
            <a:r>
              <a:rPr lang="nl-NL" dirty="0" smtClean="0"/>
              <a:t>Soortondersteuning: voorziening maken en plaatsen</a:t>
            </a:r>
            <a:endParaRPr lang="nl-NL" dirty="0" smtClean="0"/>
          </a:p>
          <a:p>
            <a:pPr lvl="1"/>
            <a:r>
              <a:rPr lang="nl-NL" dirty="0" smtClean="0"/>
              <a:t>2 Soortondersteuning: </a:t>
            </a:r>
            <a:r>
              <a:rPr lang="nl-NL" dirty="0" smtClean="0"/>
              <a:t>onderzoeksplan voorziening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4667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Het erf als woonplaats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olidFill>
                  <a:srgbClr val="8FAA32"/>
                </a:solidFill>
              </a:rPr>
              <a:t>Leerdoelen</a:t>
            </a:r>
          </a:p>
          <a:p>
            <a:pPr marL="0" indent="0">
              <a:buNone/>
            </a:pPr>
            <a:endParaRPr lang="nl-NL" b="1" dirty="0">
              <a:solidFill>
                <a:srgbClr val="8FAA32"/>
              </a:solidFill>
            </a:endParaRPr>
          </a:p>
          <a:p>
            <a:pPr marL="0" indent="0">
              <a:buNone/>
            </a:pPr>
            <a:endParaRPr lang="nl-NL" b="1" dirty="0" smtClean="0">
              <a:solidFill>
                <a:srgbClr val="8FAA32"/>
              </a:solidFill>
            </a:endParaRPr>
          </a:p>
          <a:p>
            <a:pPr marL="0" indent="0">
              <a:buNone/>
            </a:pPr>
            <a:endParaRPr lang="nl-NL" b="1" dirty="0">
              <a:solidFill>
                <a:srgbClr val="8FAA32"/>
              </a:solidFill>
            </a:endParaRPr>
          </a:p>
          <a:p>
            <a:pPr marL="0" indent="0">
              <a:buNone/>
            </a:pPr>
            <a:endParaRPr lang="nl-NL" b="1" dirty="0">
              <a:solidFill>
                <a:srgbClr val="8FAA32"/>
              </a:solidFill>
            </a:endParaRPr>
          </a:p>
          <a:p>
            <a:pPr lvl="3"/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457200" y="2255369"/>
            <a:ext cx="8229600" cy="2246769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smtClean="0"/>
              <a:t>Je kunt benoemen welke dieren er op een erf voorkomen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smtClean="0"/>
              <a:t>Je kunt uitleggen hoe je dieren op het erf een broed- of woonplaats kunt bieden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smtClean="0"/>
              <a:t>Je kunt een huisvesting voor dieren maken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9283037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+mn-lt"/>
              </a:rPr>
              <a:t>Aan de slag!</a:t>
            </a:r>
            <a:endParaRPr lang="nl-NL" sz="1200" i="1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3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1 </a:t>
            </a:r>
            <a:r>
              <a:rPr lang="nl-NL" b="1" dirty="0"/>
              <a:t>Soortondersteuning: voorziening maken en </a:t>
            </a:r>
            <a:r>
              <a:rPr lang="nl-NL" b="1" dirty="0" smtClean="0"/>
              <a:t>plaatsen</a:t>
            </a:r>
            <a:endParaRPr lang="nl-NL" b="1" dirty="0" smtClean="0"/>
          </a:p>
          <a:p>
            <a:pPr lvl="3"/>
            <a:endParaRPr lang="nl-NL" dirty="0"/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>
                <a:solidFill>
                  <a:srgbClr val="8FAA32"/>
                </a:solidFill>
                <a:sym typeface="Wingdings" panose="05000000000000000000" pitchFamily="2" charset="2"/>
              </a:rPr>
              <a:t>Vorige les heb je een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ontwerpplan</a:t>
            </a:r>
            <a:r>
              <a:rPr lang="nl-NL" dirty="0" smtClean="0">
                <a:solidFill>
                  <a:srgbClr val="8FAA32"/>
                </a:solidFill>
                <a:sym typeface="Wingdings" panose="05000000000000000000" pitchFamily="2" charset="2"/>
              </a:rPr>
              <a:t> geschreven voor het maken van een voorziening voor een diersoort op het erf van school</a:t>
            </a:r>
          </a:p>
          <a:p>
            <a:pPr lvl="3">
              <a:buFont typeface="Wingdings" panose="05000000000000000000" pitchFamily="2" charset="2"/>
              <a:buChar char="ü"/>
            </a:pPr>
            <a:endParaRPr lang="nl-NL" dirty="0" smtClean="0">
              <a:solidFill>
                <a:srgbClr val="8FAA32"/>
              </a:solidFill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l-NL" u="sng" dirty="0" smtClean="0">
                <a:solidFill>
                  <a:srgbClr val="8FAA32"/>
                </a:solidFill>
                <a:sym typeface="Wingdings" panose="05000000000000000000" pitchFamily="2" charset="2"/>
              </a:rPr>
              <a:t>Maak</a:t>
            </a:r>
            <a:r>
              <a:rPr lang="nl-NL" dirty="0" smtClean="0">
                <a:solidFill>
                  <a:srgbClr val="8FAA32"/>
                </a:solidFill>
                <a:sym typeface="Wingdings" panose="05000000000000000000" pitchFamily="2" charset="2"/>
              </a:rPr>
              <a:t> en </a:t>
            </a:r>
            <a:r>
              <a:rPr lang="nl-NL" u="sng" dirty="0" smtClean="0">
                <a:solidFill>
                  <a:srgbClr val="8FAA32"/>
                </a:solidFill>
                <a:sym typeface="Wingdings" panose="05000000000000000000" pitchFamily="2" charset="2"/>
              </a:rPr>
              <a:t>plaats</a:t>
            </a:r>
            <a:r>
              <a:rPr lang="nl-NL" dirty="0" smtClean="0">
                <a:solidFill>
                  <a:srgbClr val="8FAA32"/>
                </a:solidFill>
                <a:sym typeface="Wingdings" panose="05000000000000000000" pitchFamily="2" charset="2"/>
              </a:rPr>
              <a:t> </a:t>
            </a:r>
            <a:r>
              <a:rPr lang="nl-NL" dirty="0">
                <a:solidFill>
                  <a:srgbClr val="8FAA32"/>
                </a:solidFill>
                <a:sym typeface="Wingdings" panose="05000000000000000000" pitchFamily="2" charset="2"/>
              </a:rPr>
              <a:t>d</a:t>
            </a:r>
            <a:r>
              <a:rPr lang="nl-NL" dirty="0" smtClean="0">
                <a:solidFill>
                  <a:srgbClr val="8FAA32"/>
                </a:solidFill>
                <a:sym typeface="Wingdings" panose="05000000000000000000" pitchFamily="2" charset="2"/>
              </a:rPr>
              <a:t>e voorziening</a:t>
            </a:r>
            <a:endParaRPr lang="nl-NL" dirty="0" smtClean="0">
              <a:solidFill>
                <a:srgbClr val="8FAA32"/>
              </a:solidFill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45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+mn-lt"/>
              </a:rPr>
              <a:t>Aan de slag!</a:t>
            </a:r>
            <a:endParaRPr lang="nl-NL" sz="1200" i="1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3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2</a:t>
            </a:r>
            <a:r>
              <a:rPr lang="nl-NL" b="1" dirty="0" smtClean="0"/>
              <a:t> Soortondersteuning: </a:t>
            </a:r>
            <a:r>
              <a:rPr lang="nl-NL" b="1" dirty="0" smtClean="0"/>
              <a:t>onderzoeksplan voorziening</a:t>
            </a:r>
            <a:endParaRPr lang="nl-NL" b="1" dirty="0"/>
          </a:p>
          <a:p>
            <a:pPr lvl="3"/>
            <a:endParaRPr lang="nl-NL" dirty="0"/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>
                <a:solidFill>
                  <a:srgbClr val="8FAA32"/>
                </a:solidFill>
              </a:rPr>
              <a:t>Schrijf </a:t>
            </a:r>
            <a:r>
              <a:rPr lang="nl-NL" u="sng" dirty="0" smtClean="0">
                <a:solidFill>
                  <a:srgbClr val="8FAA32"/>
                </a:solidFill>
              </a:rPr>
              <a:t>in </a:t>
            </a:r>
            <a:r>
              <a:rPr lang="nl-NL" u="sng" dirty="0" smtClean="0">
                <a:solidFill>
                  <a:srgbClr val="8FAA32"/>
                </a:solidFill>
              </a:rPr>
              <a:t>je groepje</a:t>
            </a:r>
            <a:r>
              <a:rPr lang="nl-NL" dirty="0" smtClean="0">
                <a:solidFill>
                  <a:srgbClr val="8FAA32"/>
                </a:solidFill>
              </a:rPr>
              <a:t> een </a:t>
            </a:r>
            <a:r>
              <a:rPr lang="nl-NL" dirty="0" smtClean="0">
                <a:solidFill>
                  <a:srgbClr val="8FAA32"/>
                </a:solidFill>
              </a:rPr>
              <a:t>plan </a:t>
            </a:r>
            <a:r>
              <a:rPr lang="nl-NL" dirty="0" smtClean="0">
                <a:solidFill>
                  <a:srgbClr val="8FAA32"/>
                </a:solidFill>
              </a:rPr>
              <a:t>om je gemaakte voorziening te volgen</a:t>
            </a:r>
            <a:endParaRPr lang="nl-NL" dirty="0" smtClean="0">
              <a:solidFill>
                <a:srgbClr val="8FAA32"/>
              </a:solidFill>
            </a:endParaRPr>
          </a:p>
          <a:p>
            <a:pPr lvl="3">
              <a:buFont typeface="Wingdings" panose="05000000000000000000" pitchFamily="2" charset="2"/>
              <a:buChar char="ü"/>
            </a:pPr>
            <a:endParaRPr lang="nl-NL" dirty="0" smtClean="0">
              <a:solidFill>
                <a:srgbClr val="8FAA32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nl-NL" dirty="0" smtClean="0">
                <a:solidFill>
                  <a:srgbClr val="8FAA32"/>
                </a:solidFill>
              </a:rPr>
              <a:t>Lees de opdracht goed door en ga </a:t>
            </a:r>
            <a:r>
              <a:rPr lang="nl-NL" u="sng" dirty="0" smtClean="0">
                <a:solidFill>
                  <a:srgbClr val="8FAA32"/>
                </a:solidFill>
              </a:rPr>
              <a:t>stap voor stap</a:t>
            </a:r>
            <a:r>
              <a:rPr lang="nl-NL" dirty="0" smtClean="0">
                <a:solidFill>
                  <a:srgbClr val="8FAA32"/>
                </a:solidFill>
              </a:rPr>
              <a:t> te werk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5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Deze les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 hebben we vandaag iets over geleerd?</a:t>
            </a:r>
          </a:p>
          <a:p>
            <a:pPr lvl="3"/>
            <a:endParaRPr lang="nl-NL" dirty="0"/>
          </a:p>
          <a:p>
            <a:pPr lvl="1"/>
            <a:r>
              <a:rPr lang="nl-NL" dirty="0" smtClean="0"/>
              <a:t>Maken en plaatsen van een voorziening voor een diersoort op het erf van school</a:t>
            </a:r>
            <a:endParaRPr lang="nl-NL" dirty="0"/>
          </a:p>
          <a:p>
            <a:pPr lvl="1"/>
            <a:r>
              <a:rPr lang="nl-NL" dirty="0" smtClean="0"/>
              <a:t>Schrijven van een </a:t>
            </a:r>
            <a:r>
              <a:rPr lang="nl-NL" dirty="0" smtClean="0"/>
              <a:t>onderzoeksplan </a:t>
            </a:r>
            <a:r>
              <a:rPr lang="nl-NL" dirty="0" smtClean="0"/>
              <a:t>voor </a:t>
            </a:r>
            <a:r>
              <a:rPr lang="nl-NL" dirty="0"/>
              <a:t>het </a:t>
            </a:r>
            <a:r>
              <a:rPr lang="nl-NL" dirty="0" smtClean="0"/>
              <a:t>volgen van </a:t>
            </a:r>
            <a:r>
              <a:rPr lang="nl-NL" dirty="0"/>
              <a:t>een </a:t>
            </a:r>
            <a:r>
              <a:rPr lang="nl-NL" dirty="0" smtClean="0"/>
              <a:t>voorziening </a:t>
            </a:r>
            <a:r>
              <a:rPr lang="nl-NL" dirty="0"/>
              <a:t>om een soort te </a:t>
            </a:r>
            <a:r>
              <a:rPr lang="nl-NL" dirty="0" smtClean="0"/>
              <a:t>ondersteunen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85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Volgende les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Les </a:t>
            </a:r>
            <a:r>
              <a:rPr lang="nl-NL" dirty="0" smtClean="0"/>
              <a:t>4:</a:t>
            </a:r>
            <a:endParaRPr lang="nl-NL" dirty="0" smtClean="0"/>
          </a:p>
          <a:p>
            <a:pPr lvl="1"/>
            <a:r>
              <a:rPr lang="nl-NL" dirty="0" smtClean="0"/>
              <a:t>Theorie ‘Flora en fauna’</a:t>
            </a:r>
          </a:p>
          <a:p>
            <a:pPr lvl="1"/>
            <a:r>
              <a:rPr lang="nl-NL" dirty="0" smtClean="0"/>
              <a:t>Monitoren voorziening</a:t>
            </a:r>
          </a:p>
          <a:p>
            <a:pPr lvl="1"/>
            <a:r>
              <a:rPr lang="nl-NL" dirty="0" smtClean="0"/>
              <a:t>Herbarium maken</a:t>
            </a: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16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E345893EE1534FADBA7A8F7DA80D3B" ma:contentTypeVersion="13" ma:contentTypeDescription="Create a new document." ma:contentTypeScope="" ma:versionID="a51fa4c89ba03dc407c0320b74f56315">
  <xsd:schema xmlns:xsd="http://www.w3.org/2001/XMLSchema" xmlns:xs="http://www.w3.org/2001/XMLSchema" xmlns:p="http://schemas.microsoft.com/office/2006/metadata/properties" xmlns:ns3="17b2f04a-99da-42bd-8a2c-ba7cf8a94619" xmlns:ns4="03fdecb2-fae2-405a-84f3-94e5184406df" targetNamespace="http://schemas.microsoft.com/office/2006/metadata/properties" ma:root="true" ma:fieldsID="4dc73a910da96c7e83557d001362f04f" ns3:_="" ns4:_="">
    <xsd:import namespace="17b2f04a-99da-42bd-8a2c-ba7cf8a94619"/>
    <xsd:import namespace="03fdecb2-fae2-405a-84f3-94e5184406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b2f04a-99da-42bd-8a2c-ba7cf8a946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fdecb2-fae2-405a-84f3-94e5184406d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9819F5-E87B-49A2-B382-A0E6B563E0FD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03fdecb2-fae2-405a-84f3-94e5184406df"/>
    <ds:schemaRef ds:uri="http://purl.org/dc/terms/"/>
    <ds:schemaRef ds:uri="17b2f04a-99da-42bd-8a2c-ba7cf8a94619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A024743-FEC4-4AFB-809C-D15E6B65E7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A23DC0-F95D-44F0-B048-CA30786BA3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b2f04a-99da-42bd-8a2c-ba7cf8a94619"/>
    <ds:schemaRef ds:uri="03fdecb2-fae2-405a-84f3-94e5184406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7480</TotalTime>
  <Words>587</Words>
  <Application>Microsoft Office PowerPoint</Application>
  <PresentationFormat>Diavoorstelling (4:3)</PresentationFormat>
  <Paragraphs>119</Paragraphs>
  <Slides>10</Slides>
  <Notes>8</Notes>
  <HiddenSlides>1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Kantoorthema</vt:lpstr>
      <vt:lpstr>KV13 Natuurlijk groen</vt:lpstr>
      <vt:lpstr>Planning en toetsing</vt:lpstr>
      <vt:lpstr>Planning en toetsing</vt:lpstr>
      <vt:lpstr>Deze les</vt:lpstr>
      <vt:lpstr>Het erf als woonplaats</vt:lpstr>
      <vt:lpstr>Aan de slag!</vt:lpstr>
      <vt:lpstr>Aan de slag!</vt:lpstr>
      <vt:lpstr>Deze les</vt:lpstr>
      <vt:lpstr>Volgende les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Inge</dc:creator>
  <cp:lastModifiedBy>Inge Zwaan</cp:lastModifiedBy>
  <cp:revision>376</cp:revision>
  <cp:lastPrinted>2015-01-10T16:11:12Z</cp:lastPrinted>
  <dcterms:created xsi:type="dcterms:W3CDTF">2014-09-23T08:37:22Z</dcterms:created>
  <dcterms:modified xsi:type="dcterms:W3CDTF">2020-09-01T08:27:17Z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0x010100E0E345893EE1534FADBA7A8F7DA80D3B</vt:lpwstr>
  </property>
</Properties>
</file>